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6" r:id="rId3"/>
    <p:sldId id="446" r:id="rId4"/>
    <p:sldId id="447" r:id="rId5"/>
    <p:sldId id="448" r:id="rId6"/>
    <p:sldId id="329" r:id="rId7"/>
    <p:sldId id="449" r:id="rId8"/>
    <p:sldId id="450" r:id="rId9"/>
    <p:sldId id="451" r:id="rId10"/>
    <p:sldId id="452" r:id="rId11"/>
    <p:sldId id="453" r:id="rId12"/>
    <p:sldId id="408" r:id="rId13"/>
    <p:sldId id="409" r:id="rId14"/>
    <p:sldId id="454" r:id="rId15"/>
    <p:sldId id="455" r:id="rId16"/>
    <p:sldId id="456" r:id="rId17"/>
    <p:sldId id="457" r:id="rId18"/>
    <p:sldId id="458" r:id="rId19"/>
    <p:sldId id="459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28.11.2020.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953t1sga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c7491bb4-8619-412d-8a16-aebc283e9a6a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These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Days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Anna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is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"/>
            <a:ext cx="5149682" cy="688176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42279" y="71306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34.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61" y="1219678"/>
            <a:ext cx="10438113" cy="32012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242279" y="433922"/>
            <a:ext cx="6742694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other characteristics would you put in the same bag?</a:t>
            </a:r>
            <a:br>
              <a:rPr lang="hr-HR" sz="2000" b="1" dirty="0"/>
            </a:br>
            <a:r>
              <a:rPr lang="hr-HR" sz="2000" i="1" dirty="0"/>
              <a:t>Koje bi još pridjeve stavio u istu torbu?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67CBDFF-6CE8-436B-AFCA-2EA7218136F8}"/>
              </a:ext>
            </a:extLst>
          </p:cNvPr>
          <p:cNvSpPr txBox="1">
            <a:spLocks/>
          </p:cNvSpPr>
          <p:nvPr/>
        </p:nvSpPr>
        <p:spPr>
          <a:xfrm>
            <a:off x="2420844" y="2457993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dreamy</a:t>
            </a:r>
            <a:r>
              <a:rPr lang="hr-HR" sz="2400" i="1" dirty="0">
                <a:solidFill>
                  <a:srgbClr val="FF0000"/>
                </a:solidFill>
              </a:rPr>
              <a:t>, </a:t>
            </a:r>
            <a:r>
              <a:rPr lang="hr-HR" sz="2400" i="1" dirty="0" err="1">
                <a:solidFill>
                  <a:srgbClr val="FF0000"/>
                </a:solidFill>
              </a:rPr>
              <a:t>She</a:t>
            </a:r>
            <a:r>
              <a:rPr lang="hr-HR" sz="2400" i="1" dirty="0">
                <a:solidFill>
                  <a:srgbClr val="FF0000"/>
                </a:solidFill>
              </a:rPr>
              <a:t> had a </a:t>
            </a:r>
            <a:r>
              <a:rPr lang="hr-HR" sz="2400" i="1" dirty="0" err="1">
                <a:solidFill>
                  <a:srgbClr val="FF0000"/>
                </a:solidFill>
              </a:rPr>
              <a:t>dreamy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look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eyes</a:t>
            </a:r>
            <a:r>
              <a:rPr lang="hr-HR" sz="2400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90979803-31EE-438E-A55E-72AEB5486A26}"/>
              </a:ext>
            </a:extLst>
          </p:cNvPr>
          <p:cNvSpPr txBox="1">
            <a:spLocks/>
          </p:cNvSpPr>
          <p:nvPr/>
        </p:nvSpPr>
        <p:spPr>
          <a:xfrm>
            <a:off x="2442878" y="2956150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r>
              <a:rPr lang="hr-HR" sz="2400" i="1" dirty="0">
                <a:solidFill>
                  <a:srgbClr val="FF0000"/>
                </a:solidFill>
              </a:rPr>
              <a:t>, </a:t>
            </a:r>
            <a:r>
              <a:rPr lang="hr-HR" sz="2400" i="1" dirty="0" err="1">
                <a:solidFill>
                  <a:srgbClr val="FF0000"/>
                </a:solidFill>
              </a:rPr>
              <a:t>That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snake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r>
              <a:rPr lang="hr-HR" sz="2400" i="1" dirty="0">
                <a:solidFill>
                  <a:srgbClr val="FF0000"/>
                </a:solidFill>
              </a:rPr>
              <a:t>. </a:t>
            </a:r>
            <a:r>
              <a:rPr lang="hr-HR" sz="2400" i="1" dirty="0" err="1">
                <a:solidFill>
                  <a:srgbClr val="FF0000"/>
                </a:solidFill>
              </a:rPr>
              <a:t>Don’t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touch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it</a:t>
            </a:r>
            <a:r>
              <a:rPr lang="hr-HR" sz="2400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5B229C91-BB8A-41BC-AA95-3AC9C511B3A6}"/>
              </a:ext>
            </a:extLst>
          </p:cNvPr>
          <p:cNvSpPr txBox="1">
            <a:spLocks/>
          </p:cNvSpPr>
          <p:nvPr/>
        </p:nvSpPr>
        <p:spPr>
          <a:xfrm>
            <a:off x="2209688" y="3471589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foolish</a:t>
            </a:r>
            <a:r>
              <a:rPr lang="hr-HR" sz="2400" i="1" dirty="0">
                <a:solidFill>
                  <a:srgbClr val="FF0000"/>
                </a:solidFill>
              </a:rPr>
              <a:t>, He had </a:t>
            </a:r>
            <a:r>
              <a:rPr lang="hr-HR" sz="2400" i="1" dirty="0" err="1">
                <a:solidFill>
                  <a:srgbClr val="FF0000"/>
                </a:solidFill>
              </a:rPr>
              <a:t>such</a:t>
            </a:r>
            <a:r>
              <a:rPr lang="hr-HR" sz="2400" i="1" dirty="0">
                <a:solidFill>
                  <a:srgbClr val="FF0000"/>
                </a:solidFill>
              </a:rPr>
              <a:t> a </a:t>
            </a:r>
            <a:r>
              <a:rPr lang="hr-HR" sz="2400" i="1" dirty="0" err="1">
                <a:solidFill>
                  <a:srgbClr val="FF0000"/>
                </a:solidFill>
              </a:rPr>
              <a:t>foolish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idea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5491CF06-92BA-44B3-92BF-965EA467A7E1}"/>
              </a:ext>
            </a:extLst>
          </p:cNvPr>
          <p:cNvSpPr txBox="1">
            <a:spLocks/>
          </p:cNvSpPr>
          <p:nvPr/>
        </p:nvSpPr>
        <p:spPr>
          <a:xfrm>
            <a:off x="2673673" y="3991780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distant</a:t>
            </a:r>
            <a:r>
              <a:rPr lang="hr-HR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Her </a:t>
            </a:r>
            <a:r>
              <a:rPr lang="hr-HR" sz="2400" i="1" dirty="0" err="1">
                <a:solidFill>
                  <a:srgbClr val="FF0000"/>
                </a:solidFill>
              </a:rPr>
              <a:t>days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of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youth</a:t>
            </a:r>
            <a:r>
              <a:rPr lang="en-US" sz="2400" i="1" dirty="0">
                <a:solidFill>
                  <a:srgbClr val="FF0000"/>
                </a:solidFill>
              </a:rPr>
              <a:t> seemed a distant memory</a:t>
            </a:r>
            <a:r>
              <a:rPr lang="hr-HR" sz="2400" i="1" dirty="0">
                <a:solidFill>
                  <a:srgbClr val="FF0000"/>
                </a:solidFill>
              </a:rPr>
              <a:t>!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98BED8-A388-4855-BF8B-A6D987EFF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95" y="5666763"/>
            <a:ext cx="10438113" cy="9954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7EF18606-1705-4118-B558-42E214EE2877}"/>
              </a:ext>
            </a:extLst>
          </p:cNvPr>
          <p:cNvSpPr txBox="1">
            <a:spLocks/>
          </p:cNvSpPr>
          <p:nvPr/>
        </p:nvSpPr>
        <p:spPr>
          <a:xfrm>
            <a:off x="5077845" y="4660657"/>
            <a:ext cx="6907127" cy="187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Translate these adjectives into Croatian. Use online dictionaries if needed?</a:t>
            </a:r>
            <a:br>
              <a:rPr lang="hr-HR" sz="2000" b="1" dirty="0"/>
            </a:br>
            <a:r>
              <a:rPr lang="hr-HR" sz="2000" i="1" dirty="0"/>
              <a:t>Prevedi na hrvatski. Ako je potrebno posluži se online rječnikom!</a:t>
            </a:r>
          </a:p>
        </p:txBody>
      </p:sp>
    </p:spTree>
    <p:extLst>
      <p:ext uri="{BB962C8B-B14F-4D97-AF65-F5344CB8AC3E}">
        <p14:creationId xmlns:p14="http://schemas.microsoft.com/office/powerpoint/2010/main" val="8649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9" grpId="0" build="p"/>
      <p:bldP spid="25" grpId="0" build="p"/>
      <p:bldP spid="26" grpId="0" build="p"/>
      <p:bldP spid="27" grpId="0" build="p"/>
      <p:bldP spid="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" y="0"/>
            <a:ext cx="5097161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43.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A3EEB6-D9C6-452E-8A98-F859E729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" y="735655"/>
            <a:ext cx="3918490" cy="40381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67464DE9-E0BC-4231-B7F0-82602A8F9C8C}"/>
              </a:ext>
            </a:extLst>
          </p:cNvPr>
          <p:cNvSpPr txBox="1">
            <a:spLocks/>
          </p:cNvSpPr>
          <p:nvPr/>
        </p:nvSpPr>
        <p:spPr>
          <a:xfrm>
            <a:off x="5095212" y="274108"/>
            <a:ext cx="6879132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Sjećaš li se kako dijelimo pridjeve i kako ih stupnjujemo?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C2A0D9AA-DB3B-4543-86CB-FFA5CC58E11B}"/>
              </a:ext>
            </a:extLst>
          </p:cNvPr>
          <p:cNvSpPr txBox="1">
            <a:spLocks/>
          </p:cNvSpPr>
          <p:nvPr/>
        </p:nvSpPr>
        <p:spPr>
          <a:xfrm>
            <a:off x="5113972" y="746481"/>
            <a:ext cx="6262856" cy="632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Stupnjevanje je promjena pridjeva s obzirom na količinu nekoga svojstva koje ima imenica uz koju pridjev stoji. Razlikuju se tri stupnja: pozitiv, komparativ i superlativ.</a:t>
            </a:r>
          </a:p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Komparativ je drugi stupanj u stupnjevanju pridjeva, kojim se u usporedbi izriče veći stupanj kojega svojstva.</a:t>
            </a:r>
          </a:p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Superlativ je treći stupanj u stupnjevanju pridjeva, kojim se u usporedbi izriče najveći stupanj kojega svojstva.</a:t>
            </a:r>
          </a:p>
        </p:txBody>
      </p:sp>
    </p:spTree>
    <p:extLst>
      <p:ext uri="{BB962C8B-B14F-4D97-AF65-F5344CB8AC3E}">
        <p14:creationId xmlns:p14="http://schemas.microsoft.com/office/powerpoint/2010/main" val="39533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2042EF5-705A-40B9-95AF-C21F6C37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32" y="4234397"/>
            <a:ext cx="2800350" cy="2128265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109478" y="1"/>
            <a:ext cx="7221695" cy="653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Koja je djevojčica na slici niža? A koja najniža?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			</a:t>
            </a:r>
            <a:r>
              <a:rPr lang="hr-HR" sz="2600" dirty="0" err="1"/>
              <a:t>Jill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short</a:t>
            </a:r>
            <a:r>
              <a:rPr lang="hr-HR" sz="2600" dirty="0" err="1">
                <a:solidFill>
                  <a:srgbClr val="FF0000"/>
                </a:solidFill>
              </a:rPr>
              <a:t>er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</a:t>
            </a:r>
            <a:r>
              <a:rPr lang="hr-HR" sz="2600" dirty="0" err="1"/>
              <a:t>Cindy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			</a:t>
            </a:r>
            <a:r>
              <a:rPr lang="hr-HR" sz="2600" dirty="0" err="1"/>
              <a:t>Jill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tall</a:t>
            </a:r>
            <a:r>
              <a:rPr lang="hr-HR" sz="2600" dirty="0" err="1">
                <a:solidFill>
                  <a:srgbClr val="FF0000"/>
                </a:solidFill>
              </a:rPr>
              <a:t>er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</a:t>
            </a:r>
            <a:r>
              <a:rPr lang="hr-HR" sz="2600" dirty="0" err="1"/>
              <a:t>Anna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			Ana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/>
              <a:t> </a:t>
            </a:r>
            <a:r>
              <a:rPr lang="hr-HR" sz="2600" dirty="0" err="1"/>
              <a:t>short</a:t>
            </a:r>
            <a:r>
              <a:rPr lang="hr-HR" sz="2600" dirty="0" err="1">
                <a:solidFill>
                  <a:srgbClr val="FF0000"/>
                </a:solidFill>
              </a:rPr>
              <a:t>est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			</a:t>
            </a:r>
            <a:r>
              <a:rPr lang="hr-HR" sz="2600" dirty="0" err="1"/>
              <a:t>Cindy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/>
              <a:t> </a:t>
            </a:r>
            <a:r>
              <a:rPr lang="hr-HR" sz="2600" dirty="0" err="1"/>
              <a:t>tall</a:t>
            </a:r>
            <a:r>
              <a:rPr lang="hr-HR" sz="2600" dirty="0" err="1">
                <a:solidFill>
                  <a:srgbClr val="FF0000"/>
                </a:solidFill>
              </a:rPr>
              <a:t>est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			</a:t>
            </a:r>
            <a:r>
              <a:rPr lang="hr-HR" sz="2200" i="1" dirty="0"/>
              <a:t>U komparativu kratki pridjev dobiva</a:t>
            </a:r>
            <a:br>
              <a:rPr lang="hr-HR" sz="2200" i="1" dirty="0"/>
            </a:br>
            <a:r>
              <a:rPr lang="hr-HR" sz="2200" i="1" dirty="0"/>
              <a:t>			nastavak </a:t>
            </a:r>
            <a:r>
              <a:rPr lang="hr-HR" sz="2200" b="1" i="1" dirty="0" err="1"/>
              <a:t>er</a:t>
            </a:r>
            <a:r>
              <a:rPr lang="hr-HR" sz="2200" b="1" i="1" dirty="0"/>
              <a:t>, </a:t>
            </a:r>
            <a:r>
              <a:rPr lang="hr-HR" sz="2200" i="1" dirty="0"/>
              <a:t>a u superlativu </a:t>
            </a:r>
            <a:r>
              <a:rPr lang="hr-HR" sz="2200" b="1" i="1" dirty="0" err="1"/>
              <a:t>est</a:t>
            </a:r>
            <a:r>
              <a:rPr lang="hr-HR" sz="2200" b="1" i="1" dirty="0"/>
              <a:t>. </a:t>
            </a:r>
            <a:br>
              <a:rPr lang="hr-HR" sz="2200" b="1" i="1" dirty="0"/>
            </a:br>
            <a:r>
              <a:rPr lang="hr-HR" sz="2200" b="1" i="1" dirty="0"/>
              <a:t>			</a:t>
            </a:r>
            <a:r>
              <a:rPr lang="hr-HR" sz="2200" i="1" dirty="0"/>
              <a:t>Ispred superlativa uvijek stoji </a:t>
            </a:r>
            <a:r>
              <a:rPr lang="hr-HR" sz="2200" b="1" i="1" dirty="0"/>
              <a:t>THE.</a:t>
            </a:r>
            <a:endParaRPr lang="hr-HR" i="1" dirty="0"/>
          </a:p>
          <a:p>
            <a:pPr marL="0" indent="0">
              <a:buNone/>
            </a:pPr>
            <a:r>
              <a:rPr lang="hr-HR" sz="2000" i="1" dirty="0"/>
              <a:t>Koji je muškarac deblji? A koji najdeblji?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CE21D1-2222-403B-B2C4-35ABE95CC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95" y="321925"/>
            <a:ext cx="2685224" cy="26406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" y="6189"/>
            <a:ext cx="5087057" cy="6845621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4D63527-741D-4CEA-9947-96B57E1F1FC6}"/>
              </a:ext>
            </a:extLst>
          </p:cNvPr>
          <p:cNvSpPr txBox="1">
            <a:spLocks/>
          </p:cNvSpPr>
          <p:nvPr/>
        </p:nvSpPr>
        <p:spPr>
          <a:xfrm>
            <a:off x="7928782" y="3903116"/>
            <a:ext cx="3734372" cy="284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600" dirty="0"/>
              <a:t>Joe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fat</a:t>
            </a:r>
            <a:r>
              <a:rPr lang="hr-HR" sz="2600" b="1" u="sng" dirty="0" err="1"/>
              <a:t>t</a:t>
            </a:r>
            <a:r>
              <a:rPr lang="hr-HR" sz="2600" dirty="0" err="1">
                <a:solidFill>
                  <a:srgbClr val="FF0000"/>
                </a:solidFill>
              </a:rPr>
              <a:t>er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Tom.</a:t>
            </a:r>
          </a:p>
          <a:p>
            <a:pPr marL="0" indent="0">
              <a:buNone/>
            </a:pPr>
            <a:r>
              <a:rPr lang="hr-HR" sz="2600" dirty="0"/>
              <a:t>Joe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thin</a:t>
            </a:r>
            <a:r>
              <a:rPr lang="hr-HR" sz="2600" b="1" u="sng" dirty="0" err="1"/>
              <a:t>n</a:t>
            </a:r>
            <a:r>
              <a:rPr lang="hr-HR" sz="2600" dirty="0" err="1">
                <a:solidFill>
                  <a:srgbClr val="FF0000"/>
                </a:solidFill>
              </a:rPr>
              <a:t>er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Bob.</a:t>
            </a:r>
          </a:p>
          <a:p>
            <a:pPr marL="0" indent="0">
              <a:buNone/>
            </a:pPr>
            <a:r>
              <a:rPr lang="hr-HR" sz="2600" dirty="0"/>
              <a:t>Bob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/>
              <a:t> </a:t>
            </a:r>
            <a:r>
              <a:rPr lang="hr-HR" sz="2600" dirty="0" err="1"/>
              <a:t>fat</a:t>
            </a:r>
            <a:r>
              <a:rPr lang="hr-HR" sz="2600" b="1" u="sng" dirty="0" err="1"/>
              <a:t>t</a:t>
            </a:r>
            <a:r>
              <a:rPr lang="hr-HR" sz="2600" dirty="0" err="1">
                <a:solidFill>
                  <a:srgbClr val="FF0000"/>
                </a:solidFill>
              </a:rPr>
              <a:t>est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Tom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/>
              <a:t> </a:t>
            </a:r>
            <a:r>
              <a:rPr lang="hr-HR" sz="2600" dirty="0" err="1"/>
              <a:t>thin</a:t>
            </a:r>
            <a:r>
              <a:rPr lang="hr-HR" sz="2600" b="1" u="sng" dirty="0" err="1"/>
              <a:t>n</a:t>
            </a:r>
            <a:r>
              <a:rPr lang="hr-HR" sz="2600" dirty="0" err="1">
                <a:solidFill>
                  <a:srgbClr val="FF0000"/>
                </a:solidFill>
              </a:rPr>
              <a:t>est</a:t>
            </a:r>
            <a:r>
              <a:rPr lang="hr-HR" sz="26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DC6E9C4-A447-4347-85D9-06DF052A9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" y="735655"/>
            <a:ext cx="3918490" cy="40381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1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107911" y="0"/>
            <a:ext cx="7060101" cy="632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Što je teže? Pero ili jabuka? Što je najteže?</a:t>
            </a:r>
            <a:endParaRPr lang="hr-HR" sz="2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			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dirty="0" err="1"/>
              <a:t>apple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heav</a:t>
            </a:r>
            <a:r>
              <a:rPr lang="hr-HR" sz="2600" b="1" u="sng" dirty="0" err="1"/>
              <a:t>i</a:t>
            </a:r>
            <a:r>
              <a:rPr lang="hr-HR" sz="2600" dirty="0" err="1">
                <a:solidFill>
                  <a:srgbClr val="FF0000"/>
                </a:solidFill>
              </a:rPr>
              <a:t>er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br>
              <a:rPr lang="hr-HR" sz="2600" dirty="0"/>
            </a:br>
            <a:r>
              <a:rPr lang="hr-HR" sz="2600" dirty="0"/>
              <a:t>			</a:t>
            </a:r>
            <a:r>
              <a:rPr lang="hr-HR" sz="2600" dirty="0" err="1"/>
              <a:t>feather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/>
              <a:t>			</a:t>
            </a:r>
            <a:r>
              <a:rPr lang="hr-HR" sz="2600" dirty="0" err="1"/>
              <a:t>An</a:t>
            </a:r>
            <a:r>
              <a:rPr lang="hr-HR" sz="2600" dirty="0"/>
              <a:t> </a:t>
            </a:r>
            <a:r>
              <a:rPr lang="hr-HR" sz="2600" dirty="0" err="1"/>
              <a:t>elephant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/>
              <a:t> </a:t>
            </a:r>
            <a:r>
              <a:rPr lang="hr-HR" sz="2600" dirty="0" err="1"/>
              <a:t>heav</a:t>
            </a:r>
            <a:r>
              <a:rPr lang="hr-HR" sz="2600" b="1" u="sng" dirty="0" err="1"/>
              <a:t>i</a:t>
            </a:r>
            <a:r>
              <a:rPr lang="hr-HR" sz="2600" dirty="0" err="1">
                <a:solidFill>
                  <a:srgbClr val="FF0000"/>
                </a:solidFill>
              </a:rPr>
              <a:t>est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200" i="1" dirty="0"/>
              <a:t>- kratki pridjev koji završava na Y, prvo y mijenja u i, a tek potom dobiva nastavak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Koje životinje su opasnije? A koje najopasnije?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CE21D1-2222-403B-B2C4-35ABE95C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30" y="317924"/>
            <a:ext cx="2475611" cy="181934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" y="6189"/>
            <a:ext cx="5083925" cy="6845621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4D63527-741D-4CEA-9947-96B57E1F1FC6}"/>
              </a:ext>
            </a:extLst>
          </p:cNvPr>
          <p:cNvSpPr txBox="1">
            <a:spLocks/>
          </p:cNvSpPr>
          <p:nvPr/>
        </p:nvSpPr>
        <p:spPr>
          <a:xfrm>
            <a:off x="5235404" y="5375180"/>
            <a:ext cx="6805116" cy="1482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600" dirty="0" err="1"/>
              <a:t>Snakes</a:t>
            </a:r>
            <a:r>
              <a:rPr lang="hr-HR" sz="2600" dirty="0"/>
              <a:t> are </a:t>
            </a:r>
            <a:r>
              <a:rPr lang="hr-HR" sz="2600" dirty="0">
                <a:solidFill>
                  <a:srgbClr val="FF0000"/>
                </a:solidFill>
              </a:rPr>
              <a:t>more </a:t>
            </a:r>
            <a:r>
              <a:rPr lang="hr-HR" sz="2600" dirty="0" err="1"/>
              <a:t>dangerous</a:t>
            </a:r>
            <a:r>
              <a:rPr lang="hr-HR" sz="2600" dirty="0"/>
              <a:t> </a:t>
            </a:r>
            <a:r>
              <a:rPr lang="hr-HR" sz="2600" dirty="0" err="1"/>
              <a:t>than</a:t>
            </a:r>
            <a:r>
              <a:rPr lang="hr-HR" sz="2600" dirty="0"/>
              <a:t> </a:t>
            </a:r>
            <a:r>
              <a:rPr lang="hr-HR" sz="2600" dirty="0" err="1"/>
              <a:t>lizards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600" dirty="0" err="1"/>
              <a:t>Sharks</a:t>
            </a:r>
            <a:r>
              <a:rPr lang="hr-HR" sz="2600" dirty="0"/>
              <a:t> are </a:t>
            </a:r>
            <a:r>
              <a:rPr lang="hr-HR" sz="2600" dirty="0" err="1">
                <a:solidFill>
                  <a:srgbClr val="FF0000"/>
                </a:solidFill>
              </a:rPr>
              <a:t>the</a:t>
            </a:r>
            <a:r>
              <a:rPr lang="hr-HR" sz="2600" dirty="0">
                <a:solidFill>
                  <a:srgbClr val="FF0000"/>
                </a:solidFill>
              </a:rPr>
              <a:t> most </a:t>
            </a:r>
            <a:r>
              <a:rPr lang="hr-HR" sz="2600" dirty="0" err="1"/>
              <a:t>dangerous</a:t>
            </a:r>
            <a:r>
              <a:rPr lang="hr-HR" sz="2600" dirty="0"/>
              <a:t>.</a:t>
            </a:r>
          </a:p>
          <a:p>
            <a:pPr marL="0" indent="0">
              <a:buNone/>
            </a:pPr>
            <a:r>
              <a:rPr lang="hr-HR" sz="2200" i="1" dirty="0"/>
              <a:t>U komparativu </a:t>
            </a:r>
            <a:r>
              <a:rPr lang="pt-BR" sz="2200" i="1" dirty="0"/>
              <a:t>dugim pridjevima ispred samog pridjeva dodajemo </a:t>
            </a:r>
            <a:r>
              <a:rPr lang="pt-BR" sz="2200" b="1" i="1" dirty="0"/>
              <a:t>more</a:t>
            </a:r>
            <a:r>
              <a:rPr lang="hr-HR" sz="2200" i="1" dirty="0"/>
              <a:t>, a u superlativu </a:t>
            </a:r>
            <a:r>
              <a:rPr lang="hr-HR" sz="2200" b="1" i="1" dirty="0" err="1"/>
              <a:t>the</a:t>
            </a:r>
            <a:r>
              <a:rPr lang="hr-HR" sz="2200" b="1" i="1" dirty="0"/>
              <a:t> most</a:t>
            </a:r>
            <a:r>
              <a:rPr lang="hr-HR" sz="2200" i="1" dirty="0"/>
              <a:t>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042EF5-705A-40B9-95AF-C21F6C371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9957"/>
            <a:ext cx="4631473" cy="21142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B20243D-CE90-416F-9F1F-96A099356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" y="735655"/>
            <a:ext cx="3918490" cy="40381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3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" y="0"/>
            <a:ext cx="5097161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DA3EEB6-D9C6-452E-8A98-F859E729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6" y="274108"/>
            <a:ext cx="5730284" cy="40748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67464DE9-E0BC-4231-B7F0-82602A8F9C8C}"/>
              </a:ext>
            </a:extLst>
          </p:cNvPr>
          <p:cNvSpPr txBox="1">
            <a:spLocks/>
          </p:cNvSpPr>
          <p:nvPr/>
        </p:nvSpPr>
        <p:spPr>
          <a:xfrm>
            <a:off x="6244059" y="274108"/>
            <a:ext cx="5730284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up 4 short and 4 long adjectives in</a:t>
            </a:r>
            <a:r>
              <a:rPr lang="hr-HR" sz="2000" b="1" dirty="0"/>
              <a:t> </a:t>
            </a:r>
            <a:r>
              <a:rPr lang="en-US" sz="2000" b="1" dirty="0"/>
              <a:t>people’s descriptions of Anna. Write their</a:t>
            </a:r>
            <a:r>
              <a:rPr lang="hr-HR" sz="2000" b="1" dirty="0"/>
              <a:t> </a:t>
            </a:r>
            <a:r>
              <a:rPr lang="en-US" sz="2000" b="1" dirty="0"/>
              <a:t>positive, comparative and superlative form</a:t>
            </a:r>
            <a:r>
              <a:rPr lang="hr-HR" sz="2000" b="1" dirty="0"/>
              <a:t> </a:t>
            </a:r>
            <a:r>
              <a:rPr lang="en-US" sz="2000" b="1" dirty="0"/>
              <a:t>as in the examples.</a:t>
            </a:r>
            <a:br>
              <a:rPr lang="hr-HR" sz="2000" i="1" dirty="0"/>
            </a:br>
            <a:r>
              <a:rPr lang="hr-HR" sz="2000" i="1" dirty="0"/>
              <a:t>Pronađi u tekstu o </a:t>
            </a:r>
            <a:r>
              <a:rPr lang="hr-HR" sz="2000" i="1" dirty="0" err="1"/>
              <a:t>Anni</a:t>
            </a:r>
            <a:r>
              <a:rPr lang="hr-HR" sz="2000" i="1" dirty="0"/>
              <a:t> 4 kratka i 4 duga pridjeva i napiši njihov komparativ i superlativ.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C0DE86B-A48B-48EA-A9C6-B34E32ED0DE5}"/>
              </a:ext>
            </a:extLst>
          </p:cNvPr>
          <p:cNvSpPr txBox="1">
            <a:spLocks/>
          </p:cNvSpPr>
          <p:nvPr/>
        </p:nvSpPr>
        <p:spPr>
          <a:xfrm>
            <a:off x="302113" y="2747925"/>
            <a:ext cx="1615898" cy="271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smart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gorgeous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friendly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demanding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strong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supportive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0DB10C3-4D73-40F4-AFF6-EED1DEDD50D2}"/>
              </a:ext>
            </a:extLst>
          </p:cNvPr>
          <p:cNvSpPr txBox="1">
            <a:spLocks/>
          </p:cNvSpPr>
          <p:nvPr/>
        </p:nvSpPr>
        <p:spPr>
          <a:xfrm>
            <a:off x="2127946" y="2760084"/>
            <a:ext cx="1615898" cy="271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smarter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more gorgeous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friendlier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more demanding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stronger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more supportive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2374EE8-1791-450F-8AAA-AAB5D596A32A}"/>
              </a:ext>
            </a:extLst>
          </p:cNvPr>
          <p:cNvSpPr txBox="1">
            <a:spLocks/>
          </p:cNvSpPr>
          <p:nvPr/>
        </p:nvSpPr>
        <p:spPr>
          <a:xfrm>
            <a:off x="4033471" y="2760084"/>
            <a:ext cx="2124404" cy="271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smartest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most gorgeous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friendliest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most demanding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strongest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srgbClr val="FF0000"/>
                </a:solidFill>
              </a:rPr>
              <a:t>the most supportive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A7E6EA6-EE8A-420D-9181-FAAA3AF8A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502" y="4059767"/>
            <a:ext cx="5010150" cy="25241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58AE136-3581-4107-8147-B68105B90DDE}"/>
              </a:ext>
            </a:extLst>
          </p:cNvPr>
          <p:cNvSpPr txBox="1">
            <a:spLocks/>
          </p:cNvSpPr>
          <p:nvPr/>
        </p:nvSpPr>
        <p:spPr>
          <a:xfrm>
            <a:off x="6330243" y="3014431"/>
            <a:ext cx="5730284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Some </a:t>
            </a:r>
            <a:r>
              <a:rPr lang="hr-HR" sz="2000" b="1" dirty="0" err="1"/>
              <a:t>adjectives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irregular</a:t>
            </a:r>
            <a:r>
              <a:rPr lang="hr-HR" sz="2000" b="1" dirty="0"/>
              <a:t> </a:t>
            </a:r>
            <a:r>
              <a:rPr lang="hr-HR" sz="2000" b="1" dirty="0" err="1"/>
              <a:t>comparative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superlative </a:t>
            </a:r>
            <a:r>
              <a:rPr lang="hr-HR" sz="2000" b="1" dirty="0" err="1"/>
              <a:t>form</a:t>
            </a:r>
            <a:r>
              <a:rPr lang="en-US" sz="2000" b="1" dirty="0"/>
              <a:t>.</a:t>
            </a:r>
            <a:br>
              <a:rPr lang="hr-HR" sz="2000" i="1" dirty="0"/>
            </a:br>
            <a:r>
              <a:rPr lang="hr-HR" sz="2000" i="1" dirty="0"/>
              <a:t>Neki pridjevi imaju nepravilan komparativ i superlativ.</a:t>
            </a:r>
          </a:p>
        </p:txBody>
      </p:sp>
    </p:spTree>
    <p:extLst>
      <p:ext uri="{BB962C8B-B14F-4D97-AF65-F5344CB8AC3E}">
        <p14:creationId xmlns:p14="http://schemas.microsoft.com/office/powerpoint/2010/main" val="40309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1"/>
            <a:ext cx="5149682" cy="686934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42279" y="71306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33.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07" y="1233889"/>
            <a:ext cx="10621151" cy="54578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242278" y="433922"/>
            <a:ext cx="6949721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Fill in this table with different forms of these regular adjectives.</a:t>
            </a:r>
            <a:br>
              <a:rPr lang="hr-HR" sz="2000" b="1" dirty="0"/>
            </a:br>
            <a:r>
              <a:rPr lang="hr-HR" sz="2000" i="1" dirty="0"/>
              <a:t>Nadopuni oblikom pridjeva koji nedostaje.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67CBDFF-6CE8-436B-AFCA-2EA7218136F8}"/>
              </a:ext>
            </a:extLst>
          </p:cNvPr>
          <p:cNvSpPr txBox="1">
            <a:spLocks/>
          </p:cNvSpPr>
          <p:nvPr/>
        </p:nvSpPr>
        <p:spPr>
          <a:xfrm>
            <a:off x="1191406" y="1949960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1937799-3C75-4F15-BD7A-25892943604E}"/>
              </a:ext>
            </a:extLst>
          </p:cNvPr>
          <p:cNvSpPr txBox="1">
            <a:spLocks/>
          </p:cNvSpPr>
          <p:nvPr/>
        </p:nvSpPr>
        <p:spPr>
          <a:xfrm>
            <a:off x="8252179" y="1949959"/>
            <a:ext cx="356037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AE86A06-ACEA-4BFB-9B57-1E24868B0606}"/>
              </a:ext>
            </a:extLst>
          </p:cNvPr>
          <p:cNvSpPr txBox="1">
            <a:spLocks/>
          </p:cNvSpPr>
          <p:nvPr/>
        </p:nvSpPr>
        <p:spPr>
          <a:xfrm>
            <a:off x="1191405" y="2261826"/>
            <a:ext cx="356037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important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675C18C-EB5A-456E-B0D7-833F7436E4C1}"/>
              </a:ext>
            </a:extLst>
          </p:cNvPr>
          <p:cNvSpPr txBox="1">
            <a:spLocks/>
          </p:cNvSpPr>
          <p:nvPr/>
        </p:nvSpPr>
        <p:spPr>
          <a:xfrm>
            <a:off x="4721792" y="2247407"/>
            <a:ext cx="356037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more </a:t>
            </a:r>
            <a:r>
              <a:rPr lang="hr-HR" sz="2400" i="1" dirty="0" err="1">
                <a:solidFill>
                  <a:srgbClr val="FF0000"/>
                </a:solidFill>
              </a:rPr>
              <a:t>important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9" grpId="0" build="p"/>
      <p:bldP spid="12" grpId="0" build="p"/>
      <p:bldP spid="13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" y="0"/>
            <a:ext cx="5121453" cy="68245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39" y="725753"/>
            <a:ext cx="6536366" cy="20621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51891" y="33436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Insert superlative </a:t>
            </a:r>
            <a:r>
              <a:rPr lang="hr-HR" sz="2000" b="1" dirty="0" err="1"/>
              <a:t>forms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irregular</a:t>
            </a:r>
            <a:r>
              <a:rPr lang="hr-HR" sz="2000" b="1" dirty="0"/>
              <a:t> </a:t>
            </a:r>
            <a:r>
              <a:rPr lang="hr-HR" sz="2000" b="1" dirty="0" err="1"/>
              <a:t>adjectives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Upiši superlativ nepravilnih pridjeva.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A973785-2B9D-4061-AF6B-0F9DFBBC2C19}"/>
              </a:ext>
            </a:extLst>
          </p:cNvPr>
          <p:cNvSpPr txBox="1">
            <a:spLocks/>
          </p:cNvSpPr>
          <p:nvPr/>
        </p:nvSpPr>
        <p:spPr>
          <a:xfrm>
            <a:off x="6710857" y="1134712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least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A033501-003C-453F-B9B1-5487E11EA67D}"/>
              </a:ext>
            </a:extLst>
          </p:cNvPr>
          <p:cNvSpPr txBox="1">
            <a:spLocks/>
          </p:cNvSpPr>
          <p:nvPr/>
        </p:nvSpPr>
        <p:spPr>
          <a:xfrm>
            <a:off x="6710857" y="1519817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worst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03C9155-6A27-4A74-AEAF-BA7FA9640376}"/>
              </a:ext>
            </a:extLst>
          </p:cNvPr>
          <p:cNvSpPr txBox="1">
            <a:spLocks/>
          </p:cNvSpPr>
          <p:nvPr/>
        </p:nvSpPr>
        <p:spPr>
          <a:xfrm>
            <a:off x="6896711" y="1914499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best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9E5564B-3D3B-41B9-8B5F-0E60EE55997C}"/>
              </a:ext>
            </a:extLst>
          </p:cNvPr>
          <p:cNvSpPr txBox="1">
            <a:spLocks/>
          </p:cNvSpPr>
          <p:nvPr/>
        </p:nvSpPr>
        <p:spPr>
          <a:xfrm>
            <a:off x="7223371" y="2320824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>
                <a:solidFill>
                  <a:srgbClr val="FF0000"/>
                </a:solidFill>
              </a:rPr>
              <a:t> most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952EA-E870-4335-8F88-0767DB13E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979" y="3973493"/>
            <a:ext cx="10410825" cy="27146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D10609E-8432-46BB-8DBF-5D4DE52D0B9D}"/>
              </a:ext>
            </a:extLst>
          </p:cNvPr>
          <p:cNvSpPr txBox="1">
            <a:spLocks/>
          </p:cNvSpPr>
          <p:nvPr/>
        </p:nvSpPr>
        <p:spPr>
          <a:xfrm>
            <a:off x="5151891" y="2973686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Fill in the gaps with the superlative form of the adjectives in brackets.</a:t>
            </a:r>
            <a:br>
              <a:rPr lang="hr-HR" sz="2000" b="1" dirty="0"/>
            </a:br>
            <a:r>
              <a:rPr lang="hr-HR" sz="2000" i="1" dirty="0"/>
              <a:t>Upiši superlativ pridjeva u zagradi.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95B624-D875-4FE4-9E98-900C9A1A0DBE}"/>
              </a:ext>
            </a:extLst>
          </p:cNvPr>
          <p:cNvSpPr txBox="1">
            <a:spLocks/>
          </p:cNvSpPr>
          <p:nvPr/>
        </p:nvSpPr>
        <p:spPr>
          <a:xfrm>
            <a:off x="6710857" y="4309092"/>
            <a:ext cx="4276811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biggest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42472A0B-BCFF-4E5B-AB84-447BE546D80A}"/>
              </a:ext>
            </a:extLst>
          </p:cNvPr>
          <p:cNvSpPr txBox="1">
            <a:spLocks/>
          </p:cNvSpPr>
          <p:nvPr/>
        </p:nvSpPr>
        <p:spPr>
          <a:xfrm>
            <a:off x="2591164" y="4677083"/>
            <a:ext cx="27490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loveliest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FD6BDD0D-B062-4B10-9A92-DB49B5A50C53}"/>
              </a:ext>
            </a:extLst>
          </p:cNvPr>
          <p:cNvSpPr txBox="1">
            <a:spLocks/>
          </p:cNvSpPr>
          <p:nvPr/>
        </p:nvSpPr>
        <p:spPr>
          <a:xfrm>
            <a:off x="2402797" y="5068001"/>
            <a:ext cx="27490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happiest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9643C9AC-3AB8-4004-A616-EAFC26F0FA10}"/>
              </a:ext>
            </a:extLst>
          </p:cNvPr>
          <p:cNvSpPr txBox="1">
            <a:spLocks/>
          </p:cNvSpPr>
          <p:nvPr/>
        </p:nvSpPr>
        <p:spPr>
          <a:xfrm>
            <a:off x="3965711" y="5424029"/>
            <a:ext cx="27490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important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CF547DE-53FA-4086-A92F-CEC18C4098C8}"/>
              </a:ext>
            </a:extLst>
          </p:cNvPr>
          <p:cNvSpPr txBox="1">
            <a:spLocks/>
          </p:cNvSpPr>
          <p:nvPr/>
        </p:nvSpPr>
        <p:spPr>
          <a:xfrm>
            <a:off x="3961763" y="5837549"/>
            <a:ext cx="27490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popular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22FA8500-29A9-4095-BB1D-2DD3C3A92B76}"/>
              </a:ext>
            </a:extLst>
          </p:cNvPr>
          <p:cNvSpPr txBox="1">
            <a:spLocks/>
          </p:cNvSpPr>
          <p:nvPr/>
        </p:nvSpPr>
        <p:spPr>
          <a:xfrm>
            <a:off x="2457071" y="6193577"/>
            <a:ext cx="27490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difficult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  <p:bldP spid="14" grpId="0" build="p"/>
      <p:bldP spid="15" grpId="0" build="p"/>
      <p:bldP spid="16" grpId="0" build="p"/>
      <p:bldP spid="10" grpId="0" build="p"/>
      <p:bldP spid="11" grpId="0" build="p"/>
      <p:bldP spid="12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" y="0"/>
            <a:ext cx="5121453" cy="68245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5" y="1231514"/>
            <a:ext cx="11158838" cy="30164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51891" y="234154"/>
            <a:ext cx="7040109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Fill in the sentences with the comparative or superlative form of the adjectives in brackets.</a:t>
            </a:r>
            <a:r>
              <a:rPr lang="hr-HR" sz="2000" b="1" dirty="0"/>
              <a:t> </a:t>
            </a:r>
            <a:r>
              <a:rPr lang="en-US" sz="2000" b="1" dirty="0"/>
              <a:t>Do you agree with these statements?.</a:t>
            </a:r>
            <a:br>
              <a:rPr lang="hr-HR" sz="2000" b="1" dirty="0"/>
            </a:br>
            <a:r>
              <a:rPr lang="hr-HR" sz="2000" i="1" dirty="0"/>
              <a:t>Upiši komparativ ili superlativ. Slažeš li se sa izjavama?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A973785-2B9D-4061-AF6B-0F9DFBBC2C19}"/>
              </a:ext>
            </a:extLst>
          </p:cNvPr>
          <p:cNvSpPr txBox="1">
            <a:spLocks/>
          </p:cNvSpPr>
          <p:nvPr/>
        </p:nvSpPr>
        <p:spPr>
          <a:xfrm>
            <a:off x="2044497" y="2155546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    </a:t>
            </a:r>
            <a:r>
              <a:rPr lang="hr-HR" sz="2400" i="1" dirty="0" err="1">
                <a:solidFill>
                  <a:srgbClr val="FF0000"/>
                </a:solidFill>
              </a:rPr>
              <a:t>easier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than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A033501-003C-453F-B9B1-5487E11EA67D}"/>
              </a:ext>
            </a:extLst>
          </p:cNvPr>
          <p:cNvSpPr txBox="1">
            <a:spLocks/>
          </p:cNvSpPr>
          <p:nvPr/>
        </p:nvSpPr>
        <p:spPr>
          <a:xfrm>
            <a:off x="3342478" y="2478561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more </a:t>
            </a:r>
            <a:r>
              <a:rPr lang="hr-HR" sz="2400" i="1" dirty="0" err="1">
                <a:solidFill>
                  <a:srgbClr val="FF0000"/>
                </a:solidFill>
              </a:rPr>
              <a:t>interesting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than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03C9155-6A27-4A74-AEAF-BA7FA9640376}"/>
              </a:ext>
            </a:extLst>
          </p:cNvPr>
          <p:cNvSpPr txBox="1">
            <a:spLocks/>
          </p:cNvSpPr>
          <p:nvPr/>
        </p:nvSpPr>
        <p:spPr>
          <a:xfrm>
            <a:off x="2901809" y="2792861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dangerous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9E5564B-3D3B-41B9-8B5F-0E60EE55997C}"/>
              </a:ext>
            </a:extLst>
          </p:cNvPr>
          <p:cNvSpPr txBox="1">
            <a:spLocks/>
          </p:cNvSpPr>
          <p:nvPr/>
        </p:nvSpPr>
        <p:spPr>
          <a:xfrm>
            <a:off x="3197512" y="3123628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 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amazing</a:t>
            </a:r>
            <a:endParaRPr lang="hr-HR" sz="2400" i="1" dirty="0">
              <a:solidFill>
                <a:srgbClr val="FF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952EA-E870-4335-8F88-0767DB13E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12" y="5626753"/>
            <a:ext cx="9752307" cy="68720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D10609E-8432-46BB-8DBF-5D4DE52D0B9D}"/>
              </a:ext>
            </a:extLst>
          </p:cNvPr>
          <p:cNvSpPr txBox="1">
            <a:spLocks/>
          </p:cNvSpPr>
          <p:nvPr/>
        </p:nvSpPr>
        <p:spPr>
          <a:xfrm>
            <a:off x="5151891" y="4680241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Write five similar statements into your notebook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Zapiši u svoju bilježnicu pet rečenica sličnih rečenicama iz 4. zadatka.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7CB44016-0537-4F5A-8B31-619AE4382835}"/>
              </a:ext>
            </a:extLst>
          </p:cNvPr>
          <p:cNvSpPr txBox="1">
            <a:spLocks/>
          </p:cNvSpPr>
          <p:nvPr/>
        </p:nvSpPr>
        <p:spPr>
          <a:xfrm>
            <a:off x="2298618" y="3421462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 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most </a:t>
            </a:r>
            <a:r>
              <a:rPr lang="hr-HR" sz="2400" i="1" dirty="0" err="1">
                <a:solidFill>
                  <a:srgbClr val="FF0000"/>
                </a:solidFill>
              </a:rPr>
              <a:t>energetic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F1B71CDD-4661-4D40-BB3E-06C1D4B66BFB}"/>
              </a:ext>
            </a:extLst>
          </p:cNvPr>
          <p:cNvSpPr txBox="1">
            <a:spLocks/>
          </p:cNvSpPr>
          <p:nvPr/>
        </p:nvSpPr>
        <p:spPr>
          <a:xfrm>
            <a:off x="2155295" y="3756465"/>
            <a:ext cx="9146867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       </a:t>
            </a:r>
            <a:r>
              <a:rPr lang="hr-HR" sz="2400" i="1" dirty="0" err="1">
                <a:solidFill>
                  <a:srgbClr val="FF0000"/>
                </a:solidFill>
              </a:rPr>
              <a:t>hotter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than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  <p:bldP spid="14" grpId="0" build="p"/>
      <p:bldP spid="15" grpId="0" build="p"/>
      <p:bldP spid="16" grpId="0" build="p"/>
      <p:bldP spid="10" grpId="0" build="p"/>
      <p:bldP spid="21" grpId="0" build="p"/>
      <p:bldP spid="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" y="0"/>
            <a:ext cx="5097161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43.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A3EEB6-D9C6-452E-8A98-F859E729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2" y="1322967"/>
            <a:ext cx="5204072" cy="11597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67464DE9-E0BC-4231-B7F0-82602A8F9C8C}"/>
              </a:ext>
            </a:extLst>
          </p:cNvPr>
          <p:cNvSpPr txBox="1">
            <a:spLocks/>
          </p:cNvSpPr>
          <p:nvPr/>
        </p:nvSpPr>
        <p:spPr>
          <a:xfrm>
            <a:off x="5113972" y="579882"/>
            <a:ext cx="6879132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Primjećuješ li razliku u pisanju riječi COLOUR u britanskom i američkom engleskom jeziku?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9B383EA-531D-4BBD-B0AD-F203CC870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2" y="4089661"/>
            <a:ext cx="5279677" cy="19543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45E67A86-E0E6-47B9-8E45-063F61BD0333}"/>
              </a:ext>
            </a:extLst>
          </p:cNvPr>
          <p:cNvSpPr txBox="1">
            <a:spLocks/>
          </p:cNvSpPr>
          <p:nvPr/>
        </p:nvSpPr>
        <p:spPr>
          <a:xfrm>
            <a:off x="5104882" y="3626470"/>
            <a:ext cx="6879132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Znaš li značenje ovih izraza?</a:t>
            </a:r>
          </a:p>
        </p:txBody>
      </p:sp>
    </p:spTree>
    <p:extLst>
      <p:ext uri="{BB962C8B-B14F-4D97-AF65-F5344CB8AC3E}">
        <p14:creationId xmlns:p14="http://schemas.microsoft.com/office/powerpoint/2010/main" val="2808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" y="9431"/>
            <a:ext cx="5145915" cy="686934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42277" y="89293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36.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39" y="1373795"/>
            <a:ext cx="9785454" cy="23934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242278" y="623489"/>
            <a:ext cx="6949721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Fill in with idioms on page 43 in your textbook.</a:t>
            </a:r>
            <a:br>
              <a:rPr lang="hr-HR" sz="2000" b="1" dirty="0"/>
            </a:br>
            <a:r>
              <a:rPr lang="hr-HR" sz="2000" i="1" dirty="0"/>
              <a:t>Nadopuni izrazima iz udžbenika.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67CBDFF-6CE8-436B-AFCA-2EA7218136F8}"/>
              </a:ext>
            </a:extLst>
          </p:cNvPr>
          <p:cNvSpPr txBox="1">
            <a:spLocks/>
          </p:cNvSpPr>
          <p:nvPr/>
        </p:nvSpPr>
        <p:spPr>
          <a:xfrm>
            <a:off x="6501536" y="2341186"/>
            <a:ext cx="296584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easier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said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than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done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8A23EB9-E060-49B1-ABC9-8DC105EBC923}"/>
              </a:ext>
            </a:extLst>
          </p:cNvPr>
          <p:cNvSpPr txBox="1">
            <a:spLocks/>
          </p:cNvSpPr>
          <p:nvPr/>
        </p:nvSpPr>
        <p:spPr>
          <a:xfrm>
            <a:off x="3759353" y="2558295"/>
            <a:ext cx="296584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eyes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were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bigger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br>
              <a:rPr lang="hr-HR" sz="2000" i="1" dirty="0">
                <a:solidFill>
                  <a:srgbClr val="FF0000"/>
                </a:solidFill>
              </a:rPr>
            </a:br>
            <a:r>
              <a:rPr lang="hr-HR" sz="2000" i="1" dirty="0" err="1">
                <a:solidFill>
                  <a:srgbClr val="FF0000"/>
                </a:solidFill>
              </a:rPr>
              <a:t>than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her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stomach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0B1D84A-A045-4245-A876-658DDC4707EF}"/>
              </a:ext>
            </a:extLst>
          </p:cNvPr>
          <p:cNvSpPr txBox="1">
            <a:spLocks/>
          </p:cNvSpPr>
          <p:nvPr/>
        </p:nvSpPr>
        <p:spPr>
          <a:xfrm>
            <a:off x="6164891" y="3259527"/>
            <a:ext cx="2965849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larger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than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life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4BADFEB-827D-4197-AD2F-94F8D8214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218" y="5609062"/>
            <a:ext cx="8753475" cy="7810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1CC8AC0E-193A-483A-B29A-0D092A9F999B}"/>
              </a:ext>
            </a:extLst>
          </p:cNvPr>
          <p:cNvSpPr txBox="1">
            <a:spLocks/>
          </p:cNvSpPr>
          <p:nvPr/>
        </p:nvSpPr>
        <p:spPr>
          <a:xfrm>
            <a:off x="5147798" y="4318912"/>
            <a:ext cx="6949721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Describe a person you love very much using the adjectives from this lesson.</a:t>
            </a:r>
            <a:r>
              <a:rPr lang="hr-HR" sz="2000" b="1" dirty="0"/>
              <a:t> </a:t>
            </a:r>
            <a:r>
              <a:rPr lang="en-US" sz="2000" b="1" dirty="0"/>
              <a:t>Write your description in your notebook.</a:t>
            </a:r>
            <a:br>
              <a:rPr lang="hr-HR" sz="2000" b="1" dirty="0"/>
            </a:br>
            <a:r>
              <a:rPr lang="hr-HR" sz="2000" i="1" dirty="0"/>
              <a:t>Opiši u svoju bilježnicu jednu dragu osobu koristeći pridjeve koje si naučio u ovoj lekciji.</a:t>
            </a:r>
          </a:p>
        </p:txBody>
      </p:sp>
    </p:spTree>
    <p:extLst>
      <p:ext uri="{BB962C8B-B14F-4D97-AF65-F5344CB8AC3E}">
        <p14:creationId xmlns:p14="http://schemas.microsoft.com/office/powerpoint/2010/main" val="21206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9" grpId="0" build="p"/>
      <p:bldP spid="10" grpId="0" build="p"/>
      <p:bldP spid="11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" y="0"/>
            <a:ext cx="5131901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42.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" y="475888"/>
            <a:ext cx="8105400" cy="27727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8627584" y="590219"/>
            <a:ext cx="3376799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Which of</a:t>
            </a:r>
            <a:r>
              <a:rPr lang="hr-HR" sz="2000" b="1" dirty="0"/>
              <a:t> </a:t>
            </a:r>
            <a:r>
              <a:rPr lang="en-US" sz="2000" b="1" dirty="0"/>
              <a:t>these adjectives would your parents/your</a:t>
            </a:r>
            <a:r>
              <a:rPr lang="hr-HR" sz="2000" b="1" dirty="0"/>
              <a:t> </a:t>
            </a:r>
            <a:r>
              <a:rPr lang="en-US" sz="2000" b="1" dirty="0"/>
              <a:t>teachers/your best friend use to describe you?</a:t>
            </a:r>
            <a:br>
              <a:rPr lang="hr-HR" sz="2000" b="1" dirty="0"/>
            </a:br>
            <a:r>
              <a:rPr lang="hr-HR" sz="2000" i="1" dirty="0"/>
              <a:t>Kojim od navedenih pridjeva bi te opisali tvoji roditelji/učitelji/najbolji prijatelj?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1920CBD-631D-4C73-9232-69B4B0F5C8BF}"/>
              </a:ext>
            </a:extLst>
          </p:cNvPr>
          <p:cNvSpPr txBox="1">
            <a:spLocks/>
          </p:cNvSpPr>
          <p:nvPr/>
        </p:nvSpPr>
        <p:spPr>
          <a:xfrm>
            <a:off x="4837511" y="3429000"/>
            <a:ext cx="469708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Prepoznaješ li sljedeće riječi?</a:t>
            </a:r>
          </a:p>
          <a:p>
            <a:pPr marL="0" indent="0">
              <a:buNone/>
            </a:pPr>
            <a:r>
              <a:rPr lang="hr-HR" sz="2400" b="1" dirty="0"/>
              <a:t>d</a:t>
            </a:r>
            <a:r>
              <a:rPr lang="en-US" sz="2400" b="1" dirty="0" err="1"/>
              <a:t>istant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 err="1"/>
              <a:t>houghtful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s</a:t>
            </a:r>
            <a:r>
              <a:rPr lang="en-US" sz="2400" b="1" dirty="0" err="1"/>
              <a:t>tubborn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dreamy</a:t>
            </a:r>
          </a:p>
          <a:p>
            <a:pPr marL="0" indent="0">
              <a:buNone/>
            </a:pPr>
            <a:r>
              <a:rPr lang="hr-HR" sz="2400" b="1" dirty="0"/>
              <a:t>l</a:t>
            </a:r>
            <a:r>
              <a:rPr lang="en-US" sz="2400" b="1" dirty="0"/>
              <a:t>oud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tough</a:t>
            </a:r>
            <a:endParaRPr lang="hr-HR" sz="2400" b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19EB2FA-B825-4922-966B-FBFFE3B16295}"/>
              </a:ext>
            </a:extLst>
          </p:cNvPr>
          <p:cNvSpPr txBox="1">
            <a:spLocks/>
          </p:cNvSpPr>
          <p:nvPr/>
        </p:nvSpPr>
        <p:spPr>
          <a:xfrm>
            <a:off x="8432070" y="4084084"/>
            <a:ext cx="4697084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/>
              <a:t>l</a:t>
            </a:r>
            <a:r>
              <a:rPr lang="en-US" sz="2400" b="1" dirty="0" err="1"/>
              <a:t>ovely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s</a:t>
            </a:r>
            <a:r>
              <a:rPr lang="en-US" sz="2400" b="1" dirty="0" err="1"/>
              <a:t>upportive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selfish</a:t>
            </a:r>
          </a:p>
          <a:p>
            <a:pPr marL="0" indent="0">
              <a:buNone/>
            </a:pPr>
            <a:r>
              <a:rPr lang="hr-HR" sz="2400" b="1" dirty="0"/>
              <a:t>d</a:t>
            </a:r>
            <a:r>
              <a:rPr lang="en-US" sz="2400" b="1" dirty="0" err="1"/>
              <a:t>emanding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g</a:t>
            </a:r>
            <a:r>
              <a:rPr lang="en-US" sz="2400" b="1" dirty="0" err="1"/>
              <a:t>orgeous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fragile</a:t>
            </a:r>
            <a:endParaRPr lang="hr-HR" sz="2400" b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EC32373-5D79-4577-86D1-2161B408FDA1}"/>
              </a:ext>
            </a:extLst>
          </p:cNvPr>
          <p:cNvSpPr txBox="1">
            <a:spLocks/>
          </p:cNvSpPr>
          <p:nvPr/>
        </p:nvSpPr>
        <p:spPr>
          <a:xfrm>
            <a:off x="6424166" y="4124943"/>
            <a:ext cx="3110429" cy="291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/>
              <a:t>udaljen</a:t>
            </a:r>
          </a:p>
          <a:p>
            <a:pPr marL="0" indent="0">
              <a:buNone/>
            </a:pPr>
            <a:r>
              <a:rPr lang="hr-HR" sz="2400" i="1" dirty="0"/>
              <a:t>pažljiv</a:t>
            </a:r>
          </a:p>
          <a:p>
            <a:pPr marL="0" indent="0">
              <a:buNone/>
            </a:pPr>
            <a:r>
              <a:rPr lang="hr-HR" sz="2400" i="1" dirty="0"/>
              <a:t>tvrdoglav</a:t>
            </a:r>
          </a:p>
          <a:p>
            <a:pPr marL="0" indent="0">
              <a:buNone/>
            </a:pPr>
            <a:r>
              <a:rPr lang="hr-HR" sz="2400" i="1"/>
              <a:t>zamišljen</a:t>
            </a: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glasan</a:t>
            </a:r>
          </a:p>
          <a:p>
            <a:pPr marL="0" indent="0">
              <a:buNone/>
            </a:pPr>
            <a:r>
              <a:rPr lang="hr-HR" sz="2400" i="1" dirty="0"/>
              <a:t>grub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51E1371-3EF4-42E6-8C43-1E7280D98A6E}"/>
              </a:ext>
            </a:extLst>
          </p:cNvPr>
          <p:cNvSpPr txBox="1">
            <a:spLocks/>
          </p:cNvSpPr>
          <p:nvPr/>
        </p:nvSpPr>
        <p:spPr>
          <a:xfrm>
            <a:off x="10041027" y="4084084"/>
            <a:ext cx="3110429" cy="291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/>
              <a:t>ljubak</a:t>
            </a:r>
          </a:p>
          <a:p>
            <a:pPr marL="0" indent="0">
              <a:buNone/>
            </a:pPr>
            <a:r>
              <a:rPr lang="hr-HR" sz="2400" i="1" dirty="0"/>
              <a:t>potporna</a:t>
            </a:r>
          </a:p>
          <a:p>
            <a:pPr marL="0" indent="0">
              <a:buNone/>
            </a:pPr>
            <a:r>
              <a:rPr lang="hr-HR" sz="2400" i="1" dirty="0"/>
              <a:t>sebičan </a:t>
            </a:r>
          </a:p>
          <a:p>
            <a:pPr marL="0" indent="0">
              <a:buNone/>
            </a:pPr>
            <a:r>
              <a:rPr lang="hr-HR" sz="2400" i="1" dirty="0"/>
              <a:t>zahtjevna</a:t>
            </a:r>
          </a:p>
          <a:p>
            <a:pPr marL="0" indent="0">
              <a:buNone/>
            </a:pPr>
            <a:r>
              <a:rPr lang="hr-HR" sz="2400" i="1" dirty="0"/>
              <a:t>veličanstven</a:t>
            </a:r>
          </a:p>
          <a:p>
            <a:pPr marL="0" indent="0">
              <a:buNone/>
            </a:pPr>
            <a:r>
              <a:rPr lang="hr-HR" sz="2400" i="1" dirty="0"/>
              <a:t>krhak, lomljiv</a:t>
            </a:r>
          </a:p>
        </p:txBody>
      </p:sp>
    </p:spTree>
    <p:extLst>
      <p:ext uri="{BB962C8B-B14F-4D97-AF65-F5344CB8AC3E}">
        <p14:creationId xmlns:p14="http://schemas.microsoft.com/office/powerpoint/2010/main" val="3868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9" grpId="0"/>
      <p:bldP spid="10" grpId="0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" y="14292"/>
            <a:ext cx="5121206" cy="68437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0" y="1456389"/>
            <a:ext cx="11372507" cy="51427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33860" y="36998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what different</a:t>
            </a:r>
            <a:r>
              <a:rPr lang="hr-HR" sz="2000" b="1" dirty="0"/>
              <a:t> </a:t>
            </a:r>
            <a:r>
              <a:rPr lang="en-US" sz="2000" b="1" dirty="0"/>
              <a:t>people think about Anna.</a:t>
            </a:r>
            <a:r>
              <a:rPr lang="hr-HR" sz="2000" b="1" dirty="0"/>
              <a:t> </a:t>
            </a:r>
            <a:r>
              <a:rPr lang="en-US" sz="2000" b="1" dirty="0"/>
              <a:t>Match who says what.</a:t>
            </a:r>
            <a:br>
              <a:rPr lang="hr-HR" sz="2000" b="1" dirty="0"/>
            </a:br>
            <a:r>
              <a:rPr lang="hr-HR" sz="2000" i="1" dirty="0"/>
              <a:t>Pročitaj različita mišljenja ljudi o </a:t>
            </a:r>
            <a:r>
              <a:rPr lang="hr-HR" sz="2000" i="1" dirty="0" err="1"/>
              <a:t>Anni</a:t>
            </a:r>
            <a:r>
              <a:rPr lang="hr-HR" sz="2000" i="1" dirty="0"/>
              <a:t> i spoji odlomke sa osobama i njihovim mišljenjima.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EC4D90D-ED5B-4B8D-9BEC-785A97BD4251}"/>
              </a:ext>
            </a:extLst>
          </p:cNvPr>
          <p:cNvSpPr txBox="1">
            <a:spLocks/>
          </p:cNvSpPr>
          <p:nvPr/>
        </p:nvSpPr>
        <p:spPr>
          <a:xfrm>
            <a:off x="4530514" y="1539472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C1244D91-59D2-47D9-BCDF-9AAA21192020}"/>
              </a:ext>
            </a:extLst>
          </p:cNvPr>
          <p:cNvSpPr txBox="1">
            <a:spLocks/>
          </p:cNvSpPr>
          <p:nvPr/>
        </p:nvSpPr>
        <p:spPr>
          <a:xfrm>
            <a:off x="6425415" y="4525043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4A0A77B-19BD-4B28-ACFB-BC13EBB64AC4}"/>
              </a:ext>
            </a:extLst>
          </p:cNvPr>
          <p:cNvSpPr txBox="1">
            <a:spLocks/>
          </p:cNvSpPr>
          <p:nvPr/>
        </p:nvSpPr>
        <p:spPr>
          <a:xfrm>
            <a:off x="8336339" y="2415825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5597397C-5896-4232-94CF-B55DAFCB2898}"/>
              </a:ext>
            </a:extLst>
          </p:cNvPr>
          <p:cNvSpPr txBox="1">
            <a:spLocks/>
          </p:cNvSpPr>
          <p:nvPr/>
        </p:nvSpPr>
        <p:spPr>
          <a:xfrm>
            <a:off x="4508480" y="2442311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63932A2A-A39C-4F76-8325-CFF137103EAB}"/>
              </a:ext>
            </a:extLst>
          </p:cNvPr>
          <p:cNvSpPr txBox="1">
            <a:spLocks/>
          </p:cNvSpPr>
          <p:nvPr/>
        </p:nvSpPr>
        <p:spPr>
          <a:xfrm>
            <a:off x="652577" y="453605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36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" y="14292"/>
            <a:ext cx="5121206" cy="68437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0" y="1456389"/>
            <a:ext cx="11372507" cy="51427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33860" y="81066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Have you</a:t>
            </a:r>
            <a:r>
              <a:rPr lang="hr-HR" sz="2000" b="1" dirty="0"/>
              <a:t> </a:t>
            </a:r>
            <a:r>
              <a:rPr lang="en-US" sz="2000" b="1" dirty="0"/>
              <a:t>noticed that some words in these texts are</a:t>
            </a:r>
            <a:r>
              <a:rPr lang="hr-HR" sz="2000" b="1" dirty="0"/>
              <a:t> </a:t>
            </a:r>
            <a:r>
              <a:rPr lang="en-US" sz="2000" b="1" dirty="0"/>
              <a:t>written in bold? What kind of words are they?</a:t>
            </a:r>
            <a:br>
              <a:rPr lang="hr-HR" sz="2000" b="1" dirty="0"/>
            </a:br>
            <a:r>
              <a:rPr lang="hr-HR" sz="2000" i="1" dirty="0"/>
              <a:t>Primjećuješ li da su neke riječi napisane podebljanim slovima. Kakve se to riječi?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EC4D90D-ED5B-4B8D-9BEC-785A97BD4251}"/>
              </a:ext>
            </a:extLst>
          </p:cNvPr>
          <p:cNvSpPr txBox="1">
            <a:spLocks/>
          </p:cNvSpPr>
          <p:nvPr/>
        </p:nvSpPr>
        <p:spPr>
          <a:xfrm>
            <a:off x="4530514" y="1539472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C1244D91-59D2-47D9-BCDF-9AAA21192020}"/>
              </a:ext>
            </a:extLst>
          </p:cNvPr>
          <p:cNvSpPr txBox="1">
            <a:spLocks/>
          </p:cNvSpPr>
          <p:nvPr/>
        </p:nvSpPr>
        <p:spPr>
          <a:xfrm>
            <a:off x="6425415" y="4525043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4A0A77B-19BD-4B28-ACFB-BC13EBB64AC4}"/>
              </a:ext>
            </a:extLst>
          </p:cNvPr>
          <p:cNvSpPr txBox="1">
            <a:spLocks/>
          </p:cNvSpPr>
          <p:nvPr/>
        </p:nvSpPr>
        <p:spPr>
          <a:xfrm>
            <a:off x="8336339" y="2415825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5597397C-5896-4232-94CF-B55DAFCB2898}"/>
              </a:ext>
            </a:extLst>
          </p:cNvPr>
          <p:cNvSpPr txBox="1">
            <a:spLocks/>
          </p:cNvSpPr>
          <p:nvPr/>
        </p:nvSpPr>
        <p:spPr>
          <a:xfrm>
            <a:off x="4508480" y="2442311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63932A2A-A39C-4F76-8325-CFF137103EAB}"/>
              </a:ext>
            </a:extLst>
          </p:cNvPr>
          <p:cNvSpPr txBox="1">
            <a:spLocks/>
          </p:cNvSpPr>
          <p:nvPr/>
        </p:nvSpPr>
        <p:spPr>
          <a:xfrm>
            <a:off x="652577" y="4536059"/>
            <a:ext cx="1446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D4B943-61F0-44F9-A309-D2C8D24EEC8A}"/>
              </a:ext>
            </a:extLst>
          </p:cNvPr>
          <p:cNvSpPr txBox="1">
            <a:spLocks/>
          </p:cNvSpPr>
          <p:nvPr/>
        </p:nvSpPr>
        <p:spPr>
          <a:xfrm>
            <a:off x="7249843" y="903847"/>
            <a:ext cx="335939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ADJECTIVES - pridjevi</a:t>
            </a:r>
          </a:p>
        </p:txBody>
      </p:sp>
    </p:spTree>
    <p:extLst>
      <p:ext uri="{BB962C8B-B14F-4D97-AF65-F5344CB8AC3E}">
        <p14:creationId xmlns:p14="http://schemas.microsoft.com/office/powerpoint/2010/main" val="16802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" y="14292"/>
            <a:ext cx="5121206" cy="68437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" y="229730"/>
            <a:ext cx="6536402" cy="15672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940627" y="377600"/>
            <a:ext cx="525137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Pridjevi su promjenjive riječi kojima se izriče osobina ili svojstvo onoga što je označeno imenicom ili zamjenicom (govore nam kako se netko osjeća, kako izgleda, zvuči, kojeg je okusa…).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EC4D90D-ED5B-4B8D-9BEC-785A97BD4251}"/>
              </a:ext>
            </a:extLst>
          </p:cNvPr>
          <p:cNvSpPr txBox="1">
            <a:spLocks/>
          </p:cNvSpPr>
          <p:nvPr/>
        </p:nvSpPr>
        <p:spPr>
          <a:xfrm>
            <a:off x="7196972" y="3052318"/>
            <a:ext cx="2807065" cy="255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1 smart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2 selfish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3 demanding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4 fragile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5 gorgeous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6 dreamy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0C2FE38-627D-4F09-9CF7-AD0069D1A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88" y="2211377"/>
            <a:ext cx="3448050" cy="2952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242B49A-2C1B-440C-B00A-03A5E6F87E4F}"/>
              </a:ext>
            </a:extLst>
          </p:cNvPr>
          <p:cNvSpPr txBox="1">
            <a:spLocks/>
          </p:cNvSpPr>
          <p:nvPr/>
        </p:nvSpPr>
        <p:spPr>
          <a:xfrm>
            <a:off x="6927973" y="2067825"/>
            <a:ext cx="525137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again and find the</a:t>
            </a:r>
            <a:r>
              <a:rPr lang="hr-HR" sz="2000" b="1" dirty="0"/>
              <a:t> </a:t>
            </a:r>
            <a:r>
              <a:rPr lang="en-US" sz="2000" b="1" dirty="0"/>
              <a:t>words which mean</a:t>
            </a:r>
            <a:r>
              <a:rPr lang="hr-HR" sz="2000" b="1" dirty="0"/>
              <a:t>… </a:t>
            </a:r>
            <a:br>
              <a:rPr lang="hr-HR" sz="2000" b="1" dirty="0"/>
            </a:br>
            <a:r>
              <a:rPr lang="hr-HR" sz="2000" i="1" dirty="0"/>
              <a:t>Pronađi istoznačnice tj. sinonime navedenih riječi u tekstu: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F8765C-688F-4D23-86FA-91DDB2FFB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317" y="5578513"/>
            <a:ext cx="2771775" cy="1047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DD48C899-8C0F-4B2A-98C1-49EAF1E77309}"/>
              </a:ext>
            </a:extLst>
          </p:cNvPr>
          <p:cNvSpPr txBox="1">
            <a:spLocks/>
          </p:cNvSpPr>
          <p:nvPr/>
        </p:nvSpPr>
        <p:spPr>
          <a:xfrm>
            <a:off x="6940627" y="5715760"/>
            <a:ext cx="525137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Would you like to be</a:t>
            </a:r>
            <a:r>
              <a:rPr lang="hr-HR" sz="2000" b="1" dirty="0"/>
              <a:t> </a:t>
            </a:r>
            <a:r>
              <a:rPr lang="en-US" sz="2000" b="1" dirty="0"/>
              <a:t>friends with Anna?</a:t>
            </a:r>
            <a:r>
              <a:rPr lang="hr-HR" sz="2000" b="1" dirty="0"/>
              <a:t> </a:t>
            </a:r>
            <a:r>
              <a:rPr lang="en-US" sz="2000" b="1" dirty="0"/>
              <a:t>Why?</a:t>
            </a:r>
            <a:br>
              <a:rPr lang="hr-HR" sz="2000" b="1" dirty="0"/>
            </a:br>
            <a:r>
              <a:rPr lang="hr-HR" sz="2000" i="1" dirty="0"/>
              <a:t>Bi li ti želio biti prijatelj sa </a:t>
            </a:r>
            <a:r>
              <a:rPr lang="hr-HR" sz="2000" i="1" dirty="0" err="1"/>
              <a:t>Annom</a:t>
            </a:r>
            <a:r>
              <a:rPr lang="hr-HR" sz="2000" i="1" dirty="0"/>
              <a:t>? Zašto?</a:t>
            </a:r>
          </a:p>
        </p:txBody>
      </p:sp>
    </p:spTree>
    <p:extLst>
      <p:ext uri="{BB962C8B-B14F-4D97-AF65-F5344CB8AC3E}">
        <p14:creationId xmlns:p14="http://schemas.microsoft.com/office/powerpoint/2010/main" val="31075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  <p:bldP spid="11" grpId="0" build="p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"/>
            <a:ext cx="5149682" cy="688176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42279" y="71306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34.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0" y="1239983"/>
            <a:ext cx="10438113" cy="476564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242279" y="433922"/>
            <a:ext cx="6742694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other characteristics would you put in the same bag?</a:t>
            </a:r>
            <a:br>
              <a:rPr lang="hr-HR" sz="2000" b="1" dirty="0"/>
            </a:br>
            <a:r>
              <a:rPr lang="hr-HR" sz="2000" i="1" dirty="0"/>
              <a:t>Koje bi još pridjeve stavio u istu torbu?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ABD6068-0838-46E1-B65C-6C7AE1A0E919}"/>
              </a:ext>
            </a:extLst>
          </p:cNvPr>
          <p:cNvSpPr txBox="1">
            <a:spLocks/>
          </p:cNvSpPr>
          <p:nvPr/>
        </p:nvSpPr>
        <p:spPr>
          <a:xfrm>
            <a:off x="1761668" y="4573234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wonderful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012627B2-C81B-4684-82E7-E729C7A4B2C2}"/>
              </a:ext>
            </a:extLst>
          </p:cNvPr>
          <p:cNvSpPr txBox="1">
            <a:spLocks/>
          </p:cNvSpPr>
          <p:nvPr/>
        </p:nvSpPr>
        <p:spPr>
          <a:xfrm>
            <a:off x="5242279" y="4573233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helpful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CF0DD07-0F67-4A05-80E6-2A24C9AACE4F}"/>
              </a:ext>
            </a:extLst>
          </p:cNvPr>
          <p:cNvSpPr txBox="1">
            <a:spLocks/>
          </p:cNvSpPr>
          <p:nvPr/>
        </p:nvSpPr>
        <p:spPr>
          <a:xfrm>
            <a:off x="5149682" y="4811956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understanding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2BF5AB4-8AAD-4CF3-8521-91E9A3748B8F}"/>
              </a:ext>
            </a:extLst>
          </p:cNvPr>
          <p:cNvSpPr txBox="1">
            <a:spLocks/>
          </p:cNvSpPr>
          <p:nvPr/>
        </p:nvSpPr>
        <p:spPr>
          <a:xfrm>
            <a:off x="1761667" y="4830730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beautiful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67CBDFF-6CE8-436B-AFCA-2EA7218136F8}"/>
              </a:ext>
            </a:extLst>
          </p:cNvPr>
          <p:cNvSpPr txBox="1">
            <a:spLocks/>
          </p:cNvSpPr>
          <p:nvPr/>
        </p:nvSpPr>
        <p:spPr>
          <a:xfrm>
            <a:off x="8887745" y="4573232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miserable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8460F9B-9DD4-4641-B282-BE6351963AA7}"/>
              </a:ext>
            </a:extLst>
          </p:cNvPr>
          <p:cNvSpPr txBox="1">
            <a:spLocks/>
          </p:cNvSpPr>
          <p:nvPr/>
        </p:nvSpPr>
        <p:spPr>
          <a:xfrm>
            <a:off x="8796579" y="4830730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lonely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F84F054E-0231-4E9A-983B-AE59D8BA4EE3}"/>
              </a:ext>
            </a:extLst>
          </p:cNvPr>
          <p:cNvSpPr txBox="1">
            <a:spLocks/>
          </p:cNvSpPr>
          <p:nvPr/>
        </p:nvSpPr>
        <p:spPr>
          <a:xfrm>
            <a:off x="5242279" y="5097262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hardworking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832D5CF2-D3E2-452C-A4E0-D9997ADDD440}"/>
              </a:ext>
            </a:extLst>
          </p:cNvPr>
          <p:cNvSpPr txBox="1">
            <a:spLocks/>
          </p:cNvSpPr>
          <p:nvPr/>
        </p:nvSpPr>
        <p:spPr>
          <a:xfrm>
            <a:off x="8687471" y="5060079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tough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26FCDA8-6AA9-4C7B-A48A-401A8DACB7E2}"/>
              </a:ext>
            </a:extLst>
          </p:cNvPr>
          <p:cNvSpPr txBox="1">
            <a:spLocks/>
          </p:cNvSpPr>
          <p:nvPr/>
        </p:nvSpPr>
        <p:spPr>
          <a:xfrm>
            <a:off x="1404461" y="5088226"/>
            <a:ext cx="2105253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extraordinary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1631D9F8-4736-4E5C-BC3D-DA99BF0FEEB4}"/>
              </a:ext>
            </a:extLst>
          </p:cNvPr>
          <p:cNvSpPr txBox="1">
            <a:spLocks/>
          </p:cNvSpPr>
          <p:nvPr/>
        </p:nvSpPr>
        <p:spPr>
          <a:xfrm>
            <a:off x="5081831" y="6222737"/>
            <a:ext cx="6543821" cy="290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Uvježbati naučeno možeš i na sljedećoj poveznici: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https://learningapps.org/watch?v=p953t1sga20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2632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" y="0"/>
            <a:ext cx="5131901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7240227" y="3318765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42.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1" y="3486586"/>
            <a:ext cx="6633775" cy="27727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240227" y="3856426"/>
            <a:ext cx="482539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Ask your family, friends and teachers what they think about you.</a:t>
            </a:r>
            <a:r>
              <a:rPr lang="hr-HR" sz="2000" b="1" dirty="0"/>
              <a:t> </a:t>
            </a:r>
            <a:r>
              <a:rPr lang="en-US" sz="2000" b="1" dirty="0"/>
              <a:t>They should say two adjectives which best describe you.</a:t>
            </a:r>
            <a:r>
              <a:rPr lang="hr-HR" sz="2000" b="1" dirty="0"/>
              <a:t> </a:t>
            </a:r>
            <a:r>
              <a:rPr lang="en-US" sz="2000" b="1" dirty="0"/>
              <a:t>Think about that.</a:t>
            </a:r>
            <a:r>
              <a:rPr lang="hr-HR" sz="2000" b="1" dirty="0"/>
              <a:t> </a:t>
            </a:r>
            <a:r>
              <a:rPr lang="en-US" sz="2000" b="1" dirty="0"/>
              <a:t>Do you agree with them? </a:t>
            </a:r>
            <a:br>
              <a:rPr lang="hr-HR" sz="2000" i="1" dirty="0"/>
            </a:br>
            <a:r>
              <a:rPr lang="hr-HR" sz="2000" i="1" dirty="0"/>
              <a:t>Pitaj svoje roditelje, prijatelje, učitelje što misle o tebi. Neka te opišu sa dva pridjeva. Razmisli o ta dva pridjeva i zapiši u bilježnicu slažeš li se s njima ili ne!</a:t>
            </a:r>
          </a:p>
        </p:txBody>
      </p:sp>
      <p:pic>
        <p:nvPicPr>
          <p:cNvPr id="13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01FF916B-B189-4F41-9E61-F23AEEFB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67" y="-39028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DA801B2-ADD8-4709-96D2-2BD505B6A88D}"/>
              </a:ext>
            </a:extLst>
          </p:cNvPr>
          <p:cNvSpPr txBox="1">
            <a:spLocks/>
          </p:cNvSpPr>
          <p:nvPr/>
        </p:nvSpPr>
        <p:spPr>
          <a:xfrm>
            <a:off x="5144285" y="1049994"/>
            <a:ext cx="7047715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i="1" dirty="0"/>
              <a:t>Otvori sljedeću poveznicu, te odaberi </a:t>
            </a: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en-US" sz="2000" dirty="0">
                <a:hlinkClick r:id="rId6"/>
              </a:rPr>
              <a:t>https://www.e-sfera.hr/dodatni-digitalni-sadrzaji/c7491bb4-8619-412d-8a16-aebc283e9a6a/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/>
              <a:t>All </a:t>
            </a:r>
            <a:r>
              <a:rPr lang="hr-HR" sz="2000" b="1" u="sng" dirty="0" err="1"/>
              <a:t>the</a:t>
            </a:r>
            <a:r>
              <a:rPr lang="hr-HR" sz="2000" b="1" u="sng" dirty="0"/>
              <a:t> </a:t>
            </a:r>
            <a:r>
              <a:rPr lang="hr-HR" sz="2000" b="1" u="sng" dirty="0" err="1"/>
              <a:t>different</a:t>
            </a:r>
            <a:r>
              <a:rPr lang="hr-HR" sz="2000" b="1" u="sng" dirty="0"/>
              <a:t> </a:t>
            </a:r>
            <a:r>
              <a:rPr lang="hr-HR" sz="2000" b="1" u="sng" dirty="0" err="1"/>
              <a:t>Annas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i="1" dirty="0"/>
              <a:t>Pročitaj tekst na poveznici i riješi pripadajuće zadatke.</a:t>
            </a:r>
          </a:p>
        </p:txBody>
      </p:sp>
    </p:spTree>
    <p:extLst>
      <p:ext uri="{BB962C8B-B14F-4D97-AF65-F5344CB8AC3E}">
        <p14:creationId xmlns:p14="http://schemas.microsoft.com/office/powerpoint/2010/main" val="4065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" y="0"/>
            <a:ext cx="5097161" cy="68580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113972" y="0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Go</a:t>
            </a:r>
            <a:r>
              <a:rPr lang="hr-HR" sz="2000" b="1" dirty="0"/>
              <a:t> </a:t>
            </a:r>
            <a:r>
              <a:rPr lang="hr-HR" sz="2000" b="1" dirty="0" err="1"/>
              <a:t>back</a:t>
            </a:r>
            <a:r>
              <a:rPr lang="hr-HR" sz="2000" b="1" dirty="0"/>
              <a:t>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43.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84" y="655957"/>
            <a:ext cx="5157322" cy="34412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04882" y="268781"/>
            <a:ext cx="8076285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adjectives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description</a:t>
            </a:r>
            <a:r>
              <a:rPr lang="hr-HR" sz="2000" b="1" dirty="0"/>
              <a:t>. </a:t>
            </a:r>
            <a:r>
              <a:rPr lang="hr-HR" sz="2000" i="1" dirty="0"/>
              <a:t>Pronađi pridjeve u ovom opisu.</a:t>
            </a:r>
          </a:p>
        </p:txBody>
      </p:sp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id="{C78DFAD2-D6B1-48F1-9BBA-F46F90CF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774" y="1837755"/>
            <a:ext cx="725038" cy="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:a16="http://schemas.microsoft.com/office/drawing/2014/main" id="{F973B91C-490B-46F9-BD95-FEAB9A8F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0" y="2355036"/>
            <a:ext cx="711987" cy="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C9209E23-EDD8-4CD5-944E-168C62D9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61" y="2330174"/>
            <a:ext cx="1239627" cy="1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9863CD78-51E4-4C0D-872C-21E5D99A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91" y="2601957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di izvornu sliku">
            <a:extLst>
              <a:ext uri="{FF2B5EF4-FFF2-40B4-BE49-F238E27FC236}">
                <a16:creationId xmlns:a16="http://schemas.microsoft.com/office/drawing/2014/main" id="{F98BC0AA-41CA-4D08-819D-E5566206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37" y="2605673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idi izvornu sliku">
            <a:extLst>
              <a:ext uri="{FF2B5EF4-FFF2-40B4-BE49-F238E27FC236}">
                <a16:creationId xmlns:a16="http://schemas.microsoft.com/office/drawing/2014/main" id="{50F3B559-8462-44E6-BED2-2A8D1B26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61" y="2900647"/>
            <a:ext cx="704133" cy="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Vidi izvornu sliku">
            <a:extLst>
              <a:ext uri="{FF2B5EF4-FFF2-40B4-BE49-F238E27FC236}">
                <a16:creationId xmlns:a16="http://schemas.microsoft.com/office/drawing/2014/main" id="{C7410827-D723-49BF-B602-78A412F8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42" y="3199683"/>
            <a:ext cx="521104" cy="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idi izvornu sliku">
            <a:extLst>
              <a:ext uri="{FF2B5EF4-FFF2-40B4-BE49-F238E27FC236}">
                <a16:creationId xmlns:a16="http://schemas.microsoft.com/office/drawing/2014/main" id="{63BD01F7-C64B-4E8B-ADE3-3C78259B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93" y="3681345"/>
            <a:ext cx="754222" cy="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CF6101F1-FC47-41C6-99DD-F482D401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93" y="3728837"/>
            <a:ext cx="1495997" cy="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id="{DC9DDCBA-9CCD-437A-9380-5C66E264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21" y="3957105"/>
            <a:ext cx="598988" cy="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DA3EEB6-D9C6-452E-8A98-F859E729C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584" y="5457010"/>
            <a:ext cx="5286375" cy="12477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67464DE9-E0BC-4231-B7F0-82602A8F9C8C}"/>
              </a:ext>
            </a:extLst>
          </p:cNvPr>
          <p:cNvSpPr txBox="1">
            <a:spLocks/>
          </p:cNvSpPr>
          <p:nvPr/>
        </p:nvSpPr>
        <p:spPr>
          <a:xfrm>
            <a:off x="5219941" y="4240180"/>
            <a:ext cx="6879132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Replace the adjectives with different ones</a:t>
            </a:r>
            <a:r>
              <a:rPr lang="hr-HR" sz="2000" b="1" dirty="0"/>
              <a:t> </a:t>
            </a:r>
            <a:r>
              <a:rPr lang="en-US" sz="2000" b="1" dirty="0"/>
              <a:t>and rewrite the text in your notebook.</a:t>
            </a:r>
            <a:br>
              <a:rPr lang="hr-HR" sz="2000" b="1" dirty="0"/>
            </a:br>
            <a:r>
              <a:rPr lang="hr-HR" sz="2000" i="1" dirty="0"/>
              <a:t>Zamijeni podcrtane pridjeve pridjevima sličnog značenja i prepiši tekst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21258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" y="14292"/>
            <a:ext cx="5085636" cy="68437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08" y="1543067"/>
            <a:ext cx="6536366" cy="461390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16075" y="806721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Turn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nouns</a:t>
            </a:r>
            <a:r>
              <a:rPr lang="hr-HR" sz="2000" b="1" dirty="0"/>
              <a:t> </a:t>
            </a:r>
            <a:r>
              <a:rPr lang="hr-HR" sz="2000" b="1" dirty="0" err="1"/>
              <a:t>into</a:t>
            </a:r>
            <a:r>
              <a:rPr lang="hr-HR" sz="2000" b="1" dirty="0"/>
              <a:t> </a:t>
            </a:r>
            <a:r>
              <a:rPr lang="hr-HR" sz="2000" b="1" dirty="0" err="1"/>
              <a:t>adjectives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Pretvori ove imenice u pridjeve.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7DCE05F9-197A-4739-9BC6-5A5C6F7A2272}"/>
              </a:ext>
            </a:extLst>
          </p:cNvPr>
          <p:cNvSpPr txBox="1">
            <a:spLocks/>
          </p:cNvSpPr>
          <p:nvPr/>
        </p:nvSpPr>
        <p:spPr>
          <a:xfrm>
            <a:off x="6917562" y="3416151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beauti</a:t>
            </a:r>
            <a:r>
              <a:rPr lang="hr-HR" sz="2400" b="1" i="1" dirty="0" err="1">
                <a:solidFill>
                  <a:srgbClr val="FF0000"/>
                </a:solidFill>
              </a:rPr>
              <a:t>ful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BD49EE5-21B8-4CED-A7D5-45A0AD64424A}"/>
              </a:ext>
            </a:extLst>
          </p:cNvPr>
          <p:cNvSpPr txBox="1">
            <a:spLocks/>
          </p:cNvSpPr>
          <p:nvPr/>
        </p:nvSpPr>
        <p:spPr>
          <a:xfrm>
            <a:off x="6917562" y="3771808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danger</a:t>
            </a:r>
            <a:r>
              <a:rPr lang="hr-HR" sz="2400" b="1" i="1" dirty="0" err="1">
                <a:solidFill>
                  <a:srgbClr val="FF0000"/>
                </a:solidFill>
              </a:rPr>
              <a:t>ous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C0082B4-C126-4FE4-8A87-B07C628ECE6B}"/>
              </a:ext>
            </a:extLst>
          </p:cNvPr>
          <p:cNvSpPr txBox="1">
            <a:spLocks/>
          </p:cNvSpPr>
          <p:nvPr/>
        </p:nvSpPr>
        <p:spPr>
          <a:xfrm>
            <a:off x="6917562" y="4150032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colour</a:t>
            </a:r>
            <a:r>
              <a:rPr lang="hr-HR" sz="2400" b="1" i="1" dirty="0" err="1">
                <a:solidFill>
                  <a:srgbClr val="FF0000"/>
                </a:solidFill>
              </a:rPr>
              <a:t>ful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76751265-3137-4917-8D2F-86D5B4427BF5}"/>
              </a:ext>
            </a:extLst>
          </p:cNvPr>
          <p:cNvSpPr txBox="1">
            <a:spLocks/>
          </p:cNvSpPr>
          <p:nvPr/>
        </p:nvSpPr>
        <p:spPr>
          <a:xfrm>
            <a:off x="6701469" y="4505689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mess</a:t>
            </a:r>
            <a:r>
              <a:rPr lang="hr-HR" sz="2400" b="1" i="1" dirty="0" err="1">
                <a:solidFill>
                  <a:srgbClr val="FF0000"/>
                </a:solidFill>
              </a:rPr>
              <a:t>y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92A4FA5-CB87-4669-8F3C-CBA61ACB6132}"/>
              </a:ext>
            </a:extLst>
          </p:cNvPr>
          <p:cNvSpPr txBox="1">
            <a:spLocks/>
          </p:cNvSpPr>
          <p:nvPr/>
        </p:nvSpPr>
        <p:spPr>
          <a:xfrm>
            <a:off x="6809516" y="4872896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friend</a:t>
            </a:r>
            <a:r>
              <a:rPr lang="hr-HR" sz="2400" b="1" i="1" dirty="0" err="1">
                <a:solidFill>
                  <a:srgbClr val="FF0000"/>
                </a:solidFill>
              </a:rPr>
              <a:t>ly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C1267077-0DD9-4F47-88DB-B2BDD06FBA42}"/>
              </a:ext>
            </a:extLst>
          </p:cNvPr>
          <p:cNvSpPr txBox="1">
            <a:spLocks/>
          </p:cNvSpPr>
          <p:nvPr/>
        </p:nvSpPr>
        <p:spPr>
          <a:xfrm>
            <a:off x="6454854" y="5214348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dirt</a:t>
            </a:r>
            <a:r>
              <a:rPr lang="hr-HR" sz="2400" b="1" i="1" dirty="0" err="1">
                <a:solidFill>
                  <a:srgbClr val="FF0000"/>
                </a:solidFill>
              </a:rPr>
              <a:t>y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F70B8E59-312B-473E-8984-3633BD93E9BC}"/>
              </a:ext>
            </a:extLst>
          </p:cNvPr>
          <p:cNvSpPr txBox="1">
            <a:spLocks/>
          </p:cNvSpPr>
          <p:nvPr/>
        </p:nvSpPr>
        <p:spPr>
          <a:xfrm>
            <a:off x="6454854" y="5581555"/>
            <a:ext cx="2589994" cy="45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fun</a:t>
            </a:r>
            <a:r>
              <a:rPr lang="hr-HR" sz="2400" b="1" i="1" dirty="0" err="1">
                <a:solidFill>
                  <a:srgbClr val="FF0000"/>
                </a:solidFill>
              </a:rPr>
              <a:t>ny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1" grpId="0" build="p"/>
      <p:bldP spid="12" grpId="0" build="p"/>
      <p:bldP spid="18" grpId="0" build="p"/>
      <p:bldP spid="19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840</Words>
  <Application>Microsoft Office PowerPoint</Application>
  <PresentationFormat>Široki zaslon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Tema sustava Office</vt:lpstr>
      <vt:lpstr>UNIT 3;  These Days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Siniša Vuksan</cp:lastModifiedBy>
  <cp:revision>260</cp:revision>
  <dcterms:created xsi:type="dcterms:W3CDTF">2020-09-12T11:20:19Z</dcterms:created>
  <dcterms:modified xsi:type="dcterms:W3CDTF">2020-11-28T14:52:38Z</dcterms:modified>
</cp:coreProperties>
</file>